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87" r:id="rId5"/>
    <p:sldId id="297" r:id="rId6"/>
    <p:sldId id="304" r:id="rId7"/>
    <p:sldId id="305" r:id="rId8"/>
    <p:sldId id="308" r:id="rId9"/>
    <p:sldId id="306" r:id="rId10"/>
    <p:sldId id="307" r:id="rId11"/>
    <p:sldId id="298" r:id="rId12"/>
    <p:sldId id="30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50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17782-16D5-4DBE-9C04-50A23EB902C5}" type="datetimeFigureOut">
              <a:rPr lang="en-US" smtClean="0"/>
              <a:t>5/17/2017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4AB5C-2FC4-46CD-9047-9204FB848B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472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22313" y="4011143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92898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100">
                <a:solidFill>
                  <a:schemeClr val="bg1">
                    <a:lumMod val="8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844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pic>
        <p:nvPicPr>
          <p:cNvPr id="1026" name="Picture 2" descr="isans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80983"/>
            <a:ext cx="2736304" cy="66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1085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rgbClr val="5D9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pic>
        <p:nvPicPr>
          <p:cNvPr id="4" name="Picture 3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5" y="6303765"/>
            <a:ext cx="2520280" cy="3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13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pic>
        <p:nvPicPr>
          <p:cNvPr id="4" name="Picture 2" descr="isans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6218310"/>
            <a:ext cx="2448272" cy="59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708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797152"/>
            <a:ext cx="5486400" cy="566738"/>
          </a:xfrm>
        </p:spPr>
        <p:txBody>
          <a:bodyPr anchor="b">
            <a:normAutofit/>
          </a:bodyPr>
          <a:lstStyle>
            <a:lvl1pPr algn="l"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9592" y="692696"/>
            <a:ext cx="5486400" cy="4114800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9592" y="5373216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6" name="Picture 5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5" y="6303765"/>
            <a:ext cx="2520280" cy="3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68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5D9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797152"/>
            <a:ext cx="5486400" cy="566738"/>
          </a:xfrm>
        </p:spPr>
        <p:txBody>
          <a:bodyPr anchor="b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9592" y="692696"/>
            <a:ext cx="5486400" cy="4114800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9592" y="5373216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6" name="Picture 5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5" y="6303765"/>
            <a:ext cx="2520280" cy="3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18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797152"/>
            <a:ext cx="5486400" cy="566738"/>
          </a:xfrm>
        </p:spPr>
        <p:txBody>
          <a:bodyPr anchor="b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9592" y="692696"/>
            <a:ext cx="5486400" cy="4114800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9592" y="5373216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6" name="Picture 2" descr="isans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6218310"/>
            <a:ext cx="2448272" cy="59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9357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slide">
    <p:bg>
      <p:bgPr>
        <a:solidFill>
          <a:srgbClr val="006C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844824"/>
            <a:ext cx="9144000" cy="5013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4077072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Thank You Text</a:t>
            </a:r>
            <a:endParaRPr lang="en-CA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83568" y="2648895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11" name="Picture 10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7" y="836712"/>
            <a:ext cx="2978367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72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ank You slide">
    <p:bg>
      <p:bgPr>
        <a:solidFill>
          <a:srgbClr val="5D9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844824"/>
            <a:ext cx="9144000" cy="5013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4077072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Thank You Text</a:t>
            </a:r>
            <a:endParaRPr lang="en-CA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83568" y="2648895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11" name="Picture 10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7" y="836712"/>
            <a:ext cx="2978367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5D9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22313" y="4011143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92898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100">
                <a:solidFill>
                  <a:schemeClr val="bg1">
                    <a:lumMod val="8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844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pic>
        <p:nvPicPr>
          <p:cNvPr id="6" name="Picture 2" descr="isans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80983"/>
            <a:ext cx="2736304" cy="66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894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Font typeface="Wingdings" pitchFamily="2" charset="2"/>
              <a:buChar char="§"/>
              <a:defRPr/>
            </a:lvl2pPr>
            <a:lvl4pPr>
              <a:buFont typeface="Wingdings" pitchFamily="2" charset="2"/>
              <a:buChar char="§"/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dirty="0"/>
          </a:p>
        </p:txBody>
      </p:sp>
      <p:pic>
        <p:nvPicPr>
          <p:cNvPr id="6" name="Picture 5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5" y="6303765"/>
            <a:ext cx="2520280" cy="3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rgbClr val="5D9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pic>
        <p:nvPicPr>
          <p:cNvPr id="5" name="Picture 4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5" y="6303765"/>
            <a:ext cx="2520280" cy="3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02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dirty="0"/>
          </a:p>
        </p:txBody>
      </p:sp>
      <p:pic>
        <p:nvPicPr>
          <p:cNvPr id="5" name="Picture 2" descr="isans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6218310"/>
            <a:ext cx="2448272" cy="59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514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dirty="0"/>
          </a:p>
        </p:txBody>
      </p:sp>
      <p:pic>
        <p:nvPicPr>
          <p:cNvPr id="13" name="Picture 12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5" y="6303765"/>
            <a:ext cx="2520280" cy="3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43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rgbClr val="5D9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dirty="0"/>
          </a:p>
        </p:txBody>
      </p:sp>
      <p:pic>
        <p:nvPicPr>
          <p:cNvPr id="8" name="Picture 7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5" y="6303765"/>
            <a:ext cx="2520280" cy="3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6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dirty="0"/>
          </a:p>
        </p:txBody>
      </p:sp>
      <p:pic>
        <p:nvPicPr>
          <p:cNvPr id="9" name="Picture 2" descr="isans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6218310"/>
            <a:ext cx="2448272" cy="59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7545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pic>
        <p:nvPicPr>
          <p:cNvPr id="4" name="Picture 3" descr="isans_logo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5" y="6303765"/>
            <a:ext cx="2520280" cy="3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4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C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 Fourth level</a:t>
            </a:r>
          </a:p>
          <a:p>
            <a:pPr lvl="4"/>
            <a:r>
              <a:rPr lang="en-US" dirty="0" smtClean="0"/>
              <a:t> 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5766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6858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Experience-based learning as a class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TESL NS Spring Conference - May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87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is LEA?</a:t>
            </a:r>
            <a:endParaRPr lang="en-CA" sz="4000" dirty="0"/>
          </a:p>
        </p:txBody>
      </p:sp>
      <p:sp>
        <p:nvSpPr>
          <p:cNvPr id="4100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57200" y="1625287"/>
            <a:ext cx="8080872" cy="36738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/>
              <a:t>“LEA”  is the Language Experience Approach</a:t>
            </a:r>
          </a:p>
          <a:p>
            <a:pPr marL="0" indent="0">
              <a:buNone/>
            </a:pPr>
            <a:endParaRPr lang="en-US" sz="2800" b="1" dirty="0" smtClean="0"/>
          </a:p>
          <a:p>
            <a:r>
              <a:rPr lang="en-US" sz="2800" b="1" dirty="0" smtClean="0"/>
              <a:t>Started in the 1960’s</a:t>
            </a:r>
          </a:p>
          <a:p>
            <a:pPr marL="0" indent="0">
              <a:buNone/>
            </a:pPr>
            <a:endParaRPr lang="en-US" sz="2800" b="1" dirty="0" smtClean="0"/>
          </a:p>
          <a:p>
            <a:r>
              <a:rPr lang="en-US" sz="2800" b="1" dirty="0" smtClean="0"/>
              <a:t>Uses the life experience of learners as a basis of language learning: relevant, student-centered, and level appropriate</a:t>
            </a:r>
            <a:endParaRPr lang="en-US" sz="2800" dirty="0" smtClean="0"/>
          </a:p>
          <a:p>
            <a:endParaRPr lang="en-US" sz="2100" dirty="0"/>
          </a:p>
          <a:p>
            <a:endParaRPr lang="en-US" sz="2100" dirty="0"/>
          </a:p>
          <a:p>
            <a:endParaRPr lang="en-US" sz="2100" dirty="0"/>
          </a:p>
          <a:p>
            <a:pPr eaLnBrk="1" hangingPunct="1">
              <a:buFontTx/>
              <a:buNone/>
            </a:pP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42202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Needs assessment</a:t>
            </a:r>
            <a:endParaRPr lang="en-CA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2" y="1417638"/>
            <a:ext cx="7491470" cy="462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9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Story</a:t>
            </a:r>
            <a:endParaRPr lang="en-CA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81" y="1245422"/>
            <a:ext cx="6459932" cy="462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7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209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Learner-identified</a:t>
            </a:r>
            <a:br>
              <a:rPr lang="en-US" sz="4000" dirty="0" smtClean="0"/>
            </a:br>
            <a:r>
              <a:rPr lang="en-US" sz="4000" dirty="0" smtClean="0"/>
              <a:t>goals</a:t>
            </a:r>
            <a:endParaRPr lang="en-CA" sz="4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491090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dirty="0" smtClean="0"/>
              <a:t>CLB competency </a:t>
            </a:r>
          </a:p>
          <a:p>
            <a:pPr algn="r"/>
            <a:r>
              <a:rPr lang="en-US" sz="4000" dirty="0" smtClean="0"/>
              <a:t>statements</a:t>
            </a:r>
            <a:endParaRPr lang="en-CA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94063" y="3468580"/>
            <a:ext cx="47813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S </a:t>
            </a:r>
            <a:r>
              <a:rPr lang="en-US" dirty="0">
                <a:solidFill>
                  <a:schemeClr val="bg1"/>
                </a:solidFill>
              </a:rPr>
              <a:t>and L</a:t>
            </a:r>
            <a:r>
              <a:rPr lang="en-US" dirty="0" smtClean="0">
                <a:solidFill>
                  <a:schemeClr val="bg1"/>
                </a:solidFill>
              </a:rPr>
              <a:t>:  Giving </a:t>
            </a:r>
            <a:r>
              <a:rPr lang="en-US" dirty="0">
                <a:solidFill>
                  <a:schemeClr val="bg1"/>
                </a:solidFill>
              </a:rPr>
              <a:t>instructions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II: Comprehending/Giving instructions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R: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Reading </a:t>
            </a:r>
            <a:r>
              <a:rPr lang="en-US" dirty="0">
                <a:solidFill>
                  <a:schemeClr val="bg1"/>
                </a:solidFill>
              </a:rPr>
              <a:t>the screens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III: Getting things done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W: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Copying </a:t>
            </a:r>
            <a:r>
              <a:rPr lang="en-US" dirty="0">
                <a:solidFill>
                  <a:schemeClr val="bg1"/>
                </a:solidFill>
              </a:rPr>
              <a:t>information into the </a:t>
            </a:r>
            <a:r>
              <a:rPr lang="en-US" dirty="0" smtClean="0">
                <a:solidFill>
                  <a:schemeClr val="bg1"/>
                </a:solidFill>
              </a:rPr>
              <a:t>machine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II: Reproducing information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2680" y="735094"/>
            <a:ext cx="45609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Be able to use an ATM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Withdraw money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Deposit 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Transfer money between accounts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87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</a:t>
            </a:r>
            <a:r>
              <a:rPr lang="en-US" sz="4000" dirty="0" smtClean="0"/>
              <a:t>ssessment</a:t>
            </a:r>
            <a:endParaRPr lang="en-CA" sz="4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52303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dirty="0" smtClean="0"/>
              <a:t>Feedback from learners</a:t>
            </a:r>
            <a:endParaRPr lang="en-CA" sz="4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3240761"/>
              </p:ext>
            </p:extLst>
          </p:nvPr>
        </p:nvGraphicFramePr>
        <p:xfrm>
          <a:off x="3769912" y="274638"/>
          <a:ext cx="4724093" cy="5112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Document" r:id="rId3" imgW="5952018" imgH="6440264" progId="Word.Document.12">
                  <p:embed/>
                </p:oleObj>
              </mc:Choice>
              <mc:Fallback>
                <p:oleObj name="Document" r:id="rId3" imgW="5952018" imgH="644026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69912" y="274638"/>
                        <a:ext cx="4724093" cy="511220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561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2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Class library and self-directed reading report</a:t>
            </a:r>
            <a:endParaRPr lang="en-CA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205" y="2115521"/>
            <a:ext cx="6035611" cy="364050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93540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Benefits of the experience-based approach</a:t>
            </a:r>
            <a:endParaRPr lang="en-CA" sz="4000" dirty="0"/>
          </a:p>
        </p:txBody>
      </p:sp>
      <p:sp>
        <p:nvSpPr>
          <p:cNvPr id="4100" name="Rectangle 5"/>
          <p:cNvSpPr>
            <a:spLocks noGrp="1" noChangeArrowheads="1"/>
          </p:cNvSpPr>
          <p:nvPr>
            <p:ph idx="1"/>
          </p:nvPr>
        </p:nvSpPr>
        <p:spPr>
          <a:xfrm>
            <a:off x="579864" y="1630281"/>
            <a:ext cx="6969512" cy="14368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/>
              <a:t>Learner-centered and relevant – Learners choose</a:t>
            </a:r>
            <a:endParaRPr lang="en-US" dirty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579862" y="3471885"/>
            <a:ext cx="6612674" cy="14368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Task-based – Language studied arises from doing concrete tasks</a:t>
            </a:r>
            <a:endParaRPr lang="en-US" dirty="0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579861" y="4503965"/>
            <a:ext cx="6869154" cy="809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Community integration – Learners see the community and the community sees them</a:t>
            </a:r>
            <a:endParaRPr lang="en-US" dirty="0"/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579863" y="2348702"/>
            <a:ext cx="6612673" cy="14368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/>
              <a:t>Encourages learner autonomy – Learners go out into the community and accomplish goals</a:t>
            </a:r>
            <a:endParaRPr lang="en-US" dirty="0"/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579861" y="5435029"/>
            <a:ext cx="6869154" cy="809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Level appropriate – Customized for the level of the learners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57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441941"/>
            <a:ext cx="8229600" cy="1143000"/>
          </a:xfrm>
        </p:spPr>
        <p:txBody>
          <a:bodyPr>
            <a:normAutofit/>
          </a:bodyPr>
          <a:lstStyle/>
          <a:p>
            <a:r>
              <a:rPr lang="en-CA" sz="4000" dirty="0" smtClean="0"/>
              <a:t>Thank you for listening!</a:t>
            </a:r>
            <a:endParaRPr lang="en-CA" sz="4000" dirty="0"/>
          </a:p>
        </p:txBody>
      </p:sp>
      <p:sp>
        <p:nvSpPr>
          <p:cNvPr id="4100" name="Rectangle 5"/>
          <p:cNvSpPr>
            <a:spLocks noGrp="1" noChangeArrowheads="1"/>
          </p:cNvSpPr>
          <p:nvPr>
            <p:ph idx="1"/>
          </p:nvPr>
        </p:nvSpPr>
        <p:spPr>
          <a:xfrm>
            <a:off x="914400" y="4258471"/>
            <a:ext cx="6775373" cy="5382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+mj-lt"/>
              </a:rPr>
              <a:t>Anthony Caldwell</a:t>
            </a:r>
          </a:p>
          <a:p>
            <a:pPr marL="0" indent="0">
              <a:buNone/>
            </a:pPr>
            <a:r>
              <a:rPr lang="en-US" sz="2000" b="1" dirty="0" smtClean="0">
                <a:latin typeface="+mj-lt"/>
              </a:rPr>
              <a:t>EAL Instructor</a:t>
            </a:r>
          </a:p>
          <a:p>
            <a:pPr marL="0" indent="0">
              <a:buNone/>
            </a:pPr>
            <a:r>
              <a:rPr lang="en-US" sz="2000" b="1" dirty="0" smtClean="0">
                <a:latin typeface="+mj-lt"/>
              </a:rPr>
              <a:t>acaldwell@isans.ca</a:t>
            </a:r>
          </a:p>
          <a:p>
            <a:pPr marL="0" indent="0">
              <a:buNone/>
            </a:pPr>
            <a:endParaRPr lang="en-US" sz="2800" dirty="0">
              <a:latin typeface="+mj-lt"/>
            </a:endParaRPr>
          </a:p>
          <a:p>
            <a:pPr eaLnBrk="1" hangingPunct="1">
              <a:buFontTx/>
              <a:buNone/>
            </a:pPr>
            <a:endParaRPr lang="en-US" sz="135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3157" y="1955930"/>
            <a:ext cx="4712736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75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457200" y="3516119"/>
            <a:ext cx="8229600" cy="5382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latin typeface="+mj-lt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800" dirty="0" smtClean="0">
              <a:latin typeface="+mj-lt"/>
            </a:endParaRPr>
          </a:p>
          <a:p>
            <a:pPr>
              <a:buFontTx/>
              <a:buNone/>
            </a:pPr>
            <a:endParaRPr lang="en-US" sz="135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83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SANS_ppt_2016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7A52BD3BE2694AA3703F73A5DFED8E" ma:contentTypeVersion="0" ma:contentTypeDescription="Create a new document." ma:contentTypeScope="" ma:versionID="8121e922982e104c535e26a38ab05cb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AD94A28-C1EB-496D-90BD-B575832758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FE1C35-BBF9-4832-BA91-D8414AAE38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B9028DD-1447-42DD-970B-47688DAD96C9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181</Words>
  <Application>Microsoft Office PowerPoint</Application>
  <PresentationFormat>On-screen Show (4:3)</PresentationFormat>
  <Paragraphs>46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Wingdings</vt:lpstr>
      <vt:lpstr>ISANS_ppt_2016_template</vt:lpstr>
      <vt:lpstr>Document</vt:lpstr>
      <vt:lpstr>Experience-based learning as a class</vt:lpstr>
      <vt:lpstr>What is LEA?</vt:lpstr>
      <vt:lpstr>Needs assessment</vt:lpstr>
      <vt:lpstr>Story</vt:lpstr>
      <vt:lpstr>Learner-identified goals</vt:lpstr>
      <vt:lpstr>Assessment</vt:lpstr>
      <vt:lpstr>Class library and self-directed reading report</vt:lpstr>
      <vt:lpstr>Benefits of the experience-based approach</vt:lpstr>
      <vt:lpstr>Thank you for listening!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ISANS</dc:title>
  <dc:creator>Nabiha Atallah</dc:creator>
  <cp:lastModifiedBy>Anthony Caldwell</cp:lastModifiedBy>
  <cp:revision>68</cp:revision>
  <dcterms:created xsi:type="dcterms:W3CDTF">2017-02-01T14:01:22Z</dcterms:created>
  <dcterms:modified xsi:type="dcterms:W3CDTF">2017-05-17T11:16:13Z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0x0101002D7A52BD3BE2694AA3703F73A5DFED8E</vt:lpwstr>
  </property>
</Properties>
</file>